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1" r:id="rId6"/>
    <p:sldId id="264" r:id="rId7"/>
    <p:sldId id="262" r:id="rId8"/>
    <p:sldId id="263" r:id="rId9"/>
    <p:sldId id="267" r:id="rId10"/>
    <p:sldId id="268" r:id="rId11"/>
    <p:sldId id="269" r:id="rId12"/>
    <p:sldId id="270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-114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372C1A-E9C7-4C22-9E9B-6AD3928641A2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0783C67A-79FD-4F07-A208-D87790E4A084}">
      <dgm:prSet phldrT="[Text]"/>
      <dgm:spPr/>
      <dgm:t>
        <a:bodyPr/>
        <a:lstStyle/>
        <a:p>
          <a:r>
            <a:rPr lang="en-US" dirty="0" smtClean="0"/>
            <a:t>Acute hypoxia</a:t>
          </a:r>
          <a:endParaRPr lang="en-IN" dirty="0"/>
        </a:p>
      </dgm:t>
    </dgm:pt>
    <dgm:pt modelId="{22D2B08A-D2F4-4D72-9237-5D2A8BDEEB1B}" type="parTrans" cxnId="{2EB1CCE3-F166-4727-B6F2-457CBA35AF5C}">
      <dgm:prSet/>
      <dgm:spPr/>
      <dgm:t>
        <a:bodyPr/>
        <a:lstStyle/>
        <a:p>
          <a:endParaRPr lang="en-IN"/>
        </a:p>
      </dgm:t>
    </dgm:pt>
    <dgm:pt modelId="{23A7FE6E-8F95-45A3-9B6A-7F22C0FF96CB}" type="sibTrans" cxnId="{2EB1CCE3-F166-4727-B6F2-457CBA35AF5C}">
      <dgm:prSet/>
      <dgm:spPr/>
      <dgm:t>
        <a:bodyPr/>
        <a:lstStyle/>
        <a:p>
          <a:endParaRPr lang="en-IN"/>
        </a:p>
      </dgm:t>
    </dgm:pt>
    <dgm:pt modelId="{081E23F6-40F4-4C51-9F9F-3681F4B44F3D}">
      <dgm:prSet phldrT="[Text]"/>
      <dgm:spPr/>
      <dgm:t>
        <a:bodyPr/>
        <a:lstStyle/>
        <a:p>
          <a:r>
            <a:rPr lang="en-US" dirty="0" smtClean="0"/>
            <a:t>Lethargy, poor activity, </a:t>
          </a:r>
          <a:r>
            <a:rPr lang="en-US" dirty="0" err="1" smtClean="0"/>
            <a:t>unconciousness</a:t>
          </a:r>
          <a:endParaRPr lang="en-IN" dirty="0"/>
        </a:p>
      </dgm:t>
    </dgm:pt>
    <dgm:pt modelId="{1D73946D-FB37-4A65-AB53-6823C5C1A150}" type="parTrans" cxnId="{FC5C8AC5-83C4-460D-855F-09FCFD8BB0E1}">
      <dgm:prSet/>
      <dgm:spPr/>
      <dgm:t>
        <a:bodyPr/>
        <a:lstStyle/>
        <a:p>
          <a:endParaRPr lang="en-IN"/>
        </a:p>
      </dgm:t>
    </dgm:pt>
    <dgm:pt modelId="{B0EE36A8-C972-4AC6-97F2-A52FEDDCFED4}" type="sibTrans" cxnId="{FC5C8AC5-83C4-460D-855F-09FCFD8BB0E1}">
      <dgm:prSet/>
      <dgm:spPr/>
      <dgm:t>
        <a:bodyPr/>
        <a:lstStyle/>
        <a:p>
          <a:endParaRPr lang="en-IN"/>
        </a:p>
      </dgm:t>
    </dgm:pt>
    <dgm:pt modelId="{21605D41-C73C-4197-BFEF-A39513EAAA62}">
      <dgm:prSet phldrT="[Text]"/>
      <dgm:spPr/>
      <dgm:t>
        <a:bodyPr/>
        <a:lstStyle/>
        <a:p>
          <a:r>
            <a:rPr lang="en-US" dirty="0" smtClean="0"/>
            <a:t>Bradycardia, shock</a:t>
          </a:r>
          <a:endParaRPr lang="en-IN" dirty="0"/>
        </a:p>
      </dgm:t>
    </dgm:pt>
    <dgm:pt modelId="{D61D8B5D-1D47-4BEC-B20D-11767BAF9D02}" type="parTrans" cxnId="{C602CE90-F4B6-4483-83D2-6B4FF32540CF}">
      <dgm:prSet/>
      <dgm:spPr/>
      <dgm:t>
        <a:bodyPr/>
        <a:lstStyle/>
        <a:p>
          <a:endParaRPr lang="en-IN"/>
        </a:p>
      </dgm:t>
    </dgm:pt>
    <dgm:pt modelId="{5385A27E-F257-49BF-86BB-A6C6E30CE7A1}" type="sibTrans" cxnId="{C602CE90-F4B6-4483-83D2-6B4FF32540CF}">
      <dgm:prSet/>
      <dgm:spPr/>
      <dgm:t>
        <a:bodyPr/>
        <a:lstStyle/>
        <a:p>
          <a:endParaRPr lang="en-IN"/>
        </a:p>
      </dgm:t>
    </dgm:pt>
    <dgm:pt modelId="{0E77A7A3-0005-4BDC-9360-7C665A7000DF}">
      <dgm:prSet phldrT="[Text]"/>
      <dgm:spPr/>
      <dgm:t>
        <a:bodyPr/>
        <a:lstStyle/>
        <a:p>
          <a:r>
            <a:rPr lang="en-US" dirty="0" smtClean="0"/>
            <a:t>Recurrent hypoxia</a:t>
          </a:r>
          <a:endParaRPr lang="en-IN" dirty="0"/>
        </a:p>
      </dgm:t>
    </dgm:pt>
    <dgm:pt modelId="{8AD1A4AD-671A-44E9-8BA4-06ED83F8275F}" type="parTrans" cxnId="{BCD6DC9A-EEBD-4DB6-A096-BC422995166C}">
      <dgm:prSet/>
      <dgm:spPr/>
      <dgm:t>
        <a:bodyPr/>
        <a:lstStyle/>
        <a:p>
          <a:endParaRPr lang="en-IN"/>
        </a:p>
      </dgm:t>
    </dgm:pt>
    <dgm:pt modelId="{BDC75FC1-ED01-4A3F-B83C-0469DBB0242A}" type="sibTrans" cxnId="{BCD6DC9A-EEBD-4DB6-A096-BC422995166C}">
      <dgm:prSet/>
      <dgm:spPr/>
      <dgm:t>
        <a:bodyPr/>
        <a:lstStyle/>
        <a:p>
          <a:endParaRPr lang="en-IN"/>
        </a:p>
      </dgm:t>
    </dgm:pt>
    <dgm:pt modelId="{876C7CD0-B82F-47B0-9D94-EB1EAC068B96}">
      <dgm:prSet phldrT="[Text]"/>
      <dgm:spPr/>
      <dgm:t>
        <a:bodyPr/>
        <a:lstStyle/>
        <a:p>
          <a:r>
            <a:rPr lang="en-IN" dirty="0" smtClean="0">
              <a:latin typeface="Calibri" panose="020F0502020204030204" pitchFamily="34" charset="0"/>
            </a:rPr>
            <a:t>↑ risk of death</a:t>
          </a:r>
          <a:endParaRPr lang="en-IN" dirty="0"/>
        </a:p>
      </dgm:t>
    </dgm:pt>
    <dgm:pt modelId="{2DF6DA30-F320-43C5-ADED-D3C43E3C3E24}" type="parTrans" cxnId="{CCB5D158-3DA4-4689-92EE-3A61C4E65510}">
      <dgm:prSet/>
      <dgm:spPr/>
      <dgm:t>
        <a:bodyPr/>
        <a:lstStyle/>
        <a:p>
          <a:endParaRPr lang="en-IN"/>
        </a:p>
      </dgm:t>
    </dgm:pt>
    <dgm:pt modelId="{54B0B475-2D97-4D16-A40C-D816A26072BC}" type="sibTrans" cxnId="{CCB5D158-3DA4-4689-92EE-3A61C4E65510}">
      <dgm:prSet/>
      <dgm:spPr/>
      <dgm:t>
        <a:bodyPr/>
        <a:lstStyle/>
        <a:p>
          <a:endParaRPr lang="en-IN"/>
        </a:p>
      </dgm:t>
    </dgm:pt>
    <dgm:pt modelId="{CB269863-E265-4EF5-A3F6-C46B99D92CF0}">
      <dgm:prSet phldrT="[Text]"/>
      <dgm:spPr/>
      <dgm:t>
        <a:bodyPr/>
        <a:lstStyle/>
        <a:p>
          <a:r>
            <a:rPr lang="en-IN" dirty="0" smtClean="0">
              <a:latin typeface="Calibri" panose="020F0502020204030204" pitchFamily="34" charset="0"/>
            </a:rPr>
            <a:t>↑ Periventricular Leukomalacia</a:t>
          </a:r>
          <a:endParaRPr lang="en-IN" dirty="0"/>
        </a:p>
      </dgm:t>
    </dgm:pt>
    <dgm:pt modelId="{FE410B09-D273-4046-96FC-12C3B79E3EAA}" type="parTrans" cxnId="{3A00CC58-6E6C-4E9E-A691-2CAAD04E97E0}">
      <dgm:prSet/>
      <dgm:spPr/>
      <dgm:t>
        <a:bodyPr/>
        <a:lstStyle/>
        <a:p>
          <a:endParaRPr lang="en-IN"/>
        </a:p>
      </dgm:t>
    </dgm:pt>
    <dgm:pt modelId="{A828E776-C3A8-4509-8EF8-635443FB8C28}" type="sibTrans" cxnId="{3A00CC58-6E6C-4E9E-A691-2CAAD04E97E0}">
      <dgm:prSet/>
      <dgm:spPr/>
      <dgm:t>
        <a:bodyPr/>
        <a:lstStyle/>
        <a:p>
          <a:endParaRPr lang="en-IN"/>
        </a:p>
      </dgm:t>
    </dgm:pt>
    <dgm:pt modelId="{D92E15DA-1BBE-401C-BE82-92525F243B09}">
      <dgm:prSet phldrT="[Text]"/>
      <dgm:spPr/>
      <dgm:t>
        <a:bodyPr/>
        <a:lstStyle/>
        <a:p>
          <a:r>
            <a:rPr lang="en-US" dirty="0" smtClean="0"/>
            <a:t>Decreased urine output</a:t>
          </a:r>
          <a:endParaRPr lang="en-IN" dirty="0"/>
        </a:p>
      </dgm:t>
    </dgm:pt>
    <dgm:pt modelId="{C531EDAD-4502-4E18-8630-DD0B5ED3C1E5}" type="parTrans" cxnId="{7A7177E9-43BD-42D4-8F28-2953722F9DC9}">
      <dgm:prSet/>
      <dgm:spPr/>
      <dgm:t>
        <a:bodyPr/>
        <a:lstStyle/>
        <a:p>
          <a:endParaRPr lang="en-IN"/>
        </a:p>
      </dgm:t>
    </dgm:pt>
    <dgm:pt modelId="{F52F751D-0D32-4373-BC6C-4007BBC0B77A}" type="sibTrans" cxnId="{7A7177E9-43BD-42D4-8F28-2953722F9DC9}">
      <dgm:prSet/>
      <dgm:spPr/>
      <dgm:t>
        <a:bodyPr/>
        <a:lstStyle/>
        <a:p>
          <a:endParaRPr lang="en-IN"/>
        </a:p>
      </dgm:t>
    </dgm:pt>
    <dgm:pt modelId="{8523DAD4-1E7F-4718-A13C-DD5F97803EE9}">
      <dgm:prSet phldrT="[Text]"/>
      <dgm:spPr/>
      <dgm:t>
        <a:bodyPr/>
        <a:lstStyle/>
        <a:p>
          <a:r>
            <a:rPr lang="en-US" dirty="0" smtClean="0"/>
            <a:t>Pallor</a:t>
          </a:r>
          <a:endParaRPr lang="en-IN" dirty="0"/>
        </a:p>
      </dgm:t>
    </dgm:pt>
    <dgm:pt modelId="{76711652-BE8C-4B89-A8D6-8D8CBD6516FA}" type="parTrans" cxnId="{4F4E1640-5472-4B5C-9CAC-94DE3ACE9D00}">
      <dgm:prSet/>
      <dgm:spPr/>
      <dgm:t>
        <a:bodyPr/>
        <a:lstStyle/>
        <a:p>
          <a:endParaRPr lang="en-IN"/>
        </a:p>
      </dgm:t>
    </dgm:pt>
    <dgm:pt modelId="{6FA24800-8BF1-453D-B78F-5C6639E146A8}" type="sibTrans" cxnId="{4F4E1640-5472-4B5C-9CAC-94DE3ACE9D00}">
      <dgm:prSet/>
      <dgm:spPr/>
      <dgm:t>
        <a:bodyPr/>
        <a:lstStyle/>
        <a:p>
          <a:endParaRPr lang="en-IN"/>
        </a:p>
      </dgm:t>
    </dgm:pt>
    <dgm:pt modelId="{37424F66-4122-4E91-A9AE-749ED2350B3A}">
      <dgm:prSet phldrT="[Text]"/>
      <dgm:spPr/>
      <dgm:t>
        <a:bodyPr/>
        <a:lstStyle/>
        <a:p>
          <a:r>
            <a:rPr lang="en-IN" dirty="0" smtClean="0">
              <a:latin typeface="Calibri" panose="020F0502020204030204" pitchFamily="34" charset="0"/>
            </a:rPr>
            <a:t>↑ Necrotizing enterocolitis</a:t>
          </a:r>
          <a:endParaRPr lang="en-IN" dirty="0"/>
        </a:p>
      </dgm:t>
    </dgm:pt>
    <dgm:pt modelId="{37885AB2-8559-48B1-B2BC-B4AEFCA2DEE7}" type="parTrans" cxnId="{8D2D4FEF-3098-4546-8859-F0F7F6566798}">
      <dgm:prSet/>
      <dgm:spPr/>
      <dgm:t>
        <a:bodyPr/>
        <a:lstStyle/>
        <a:p>
          <a:endParaRPr lang="en-IN"/>
        </a:p>
      </dgm:t>
    </dgm:pt>
    <dgm:pt modelId="{17A67093-C566-4E4D-8DFC-39D2543790F5}" type="sibTrans" cxnId="{8D2D4FEF-3098-4546-8859-F0F7F6566798}">
      <dgm:prSet/>
      <dgm:spPr/>
      <dgm:t>
        <a:bodyPr/>
        <a:lstStyle/>
        <a:p>
          <a:endParaRPr lang="en-IN"/>
        </a:p>
      </dgm:t>
    </dgm:pt>
    <dgm:pt modelId="{506FC35C-E55C-41D9-9638-BD6050F5F225}">
      <dgm:prSet phldrT="[Text]"/>
      <dgm:spPr/>
      <dgm:t>
        <a:bodyPr/>
        <a:lstStyle/>
        <a:p>
          <a:r>
            <a:rPr lang="en-US" dirty="0" smtClean="0"/>
            <a:t>Pulmonary hypertension</a:t>
          </a:r>
          <a:endParaRPr lang="en-IN" dirty="0"/>
        </a:p>
      </dgm:t>
    </dgm:pt>
    <dgm:pt modelId="{F748DAC2-9ACF-4129-907F-94ABD7079D06}" type="parTrans" cxnId="{4A568039-5F0D-44F1-A150-20CAA503A7BE}">
      <dgm:prSet/>
      <dgm:spPr/>
      <dgm:t>
        <a:bodyPr/>
        <a:lstStyle/>
        <a:p>
          <a:endParaRPr lang="en-IN"/>
        </a:p>
      </dgm:t>
    </dgm:pt>
    <dgm:pt modelId="{B30E03C6-EB7D-4AD4-A3AD-C8E2F92D8373}" type="sibTrans" cxnId="{4A568039-5F0D-44F1-A150-20CAA503A7BE}">
      <dgm:prSet/>
      <dgm:spPr/>
      <dgm:t>
        <a:bodyPr/>
        <a:lstStyle/>
        <a:p>
          <a:endParaRPr lang="en-IN"/>
        </a:p>
      </dgm:t>
    </dgm:pt>
    <dgm:pt modelId="{5A5490BF-588D-4EB4-B100-E8C9BB173A26}" type="pres">
      <dgm:prSet presAssocID="{86372C1A-E9C7-4C22-9E9B-6AD3928641A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IN"/>
        </a:p>
      </dgm:t>
    </dgm:pt>
    <dgm:pt modelId="{3005102F-12F1-4A34-94A2-F2D9787755F9}" type="pres">
      <dgm:prSet presAssocID="{0783C67A-79FD-4F07-A208-D87790E4A084}" presName="linNode" presStyleCnt="0"/>
      <dgm:spPr/>
    </dgm:pt>
    <dgm:pt modelId="{5F4A4B7E-732F-4FB8-8CAE-1D4BBE582C49}" type="pres">
      <dgm:prSet presAssocID="{0783C67A-79FD-4F07-A208-D87790E4A08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CC118385-0D7E-4EC4-9B92-D53EB40FA3F7}" type="pres">
      <dgm:prSet presAssocID="{0783C67A-79FD-4F07-A208-D87790E4A08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7F25985-2D9A-406B-BCE1-1F231BBF4C09}" type="pres">
      <dgm:prSet presAssocID="{23A7FE6E-8F95-45A3-9B6A-7F22C0FF96CB}" presName="spacing" presStyleCnt="0"/>
      <dgm:spPr/>
    </dgm:pt>
    <dgm:pt modelId="{3917B448-F019-4122-AEAB-1BE125A7C02C}" type="pres">
      <dgm:prSet presAssocID="{0E77A7A3-0005-4BDC-9360-7C665A7000DF}" presName="linNode" presStyleCnt="0"/>
      <dgm:spPr/>
    </dgm:pt>
    <dgm:pt modelId="{B5EEC209-96E3-4CE1-81CB-FF71A2596C11}" type="pres">
      <dgm:prSet presAssocID="{0E77A7A3-0005-4BDC-9360-7C665A7000DF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416FC53-2BBF-46C8-9854-CBAB02EEF8D1}" type="pres">
      <dgm:prSet presAssocID="{0E77A7A3-0005-4BDC-9360-7C665A7000DF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095BDF81-D634-445C-9160-204CBCD6DA30}" type="presOf" srcId="{8523DAD4-1E7F-4718-A13C-DD5F97803EE9}" destId="{CC118385-0D7E-4EC4-9B92-D53EB40FA3F7}" srcOrd="0" destOrd="1" presId="urn:microsoft.com/office/officeart/2005/8/layout/vList6"/>
    <dgm:cxn modelId="{4F4E1640-5472-4B5C-9CAC-94DE3ACE9D00}" srcId="{0783C67A-79FD-4F07-A208-D87790E4A084}" destId="{8523DAD4-1E7F-4718-A13C-DD5F97803EE9}" srcOrd="1" destOrd="0" parTransId="{76711652-BE8C-4B89-A8D6-8D8CBD6516FA}" sibTransId="{6FA24800-8BF1-453D-B78F-5C6639E146A8}"/>
    <dgm:cxn modelId="{45C75FBD-045C-4136-91A5-5C600DFC5DBC}" type="presOf" srcId="{86372C1A-E9C7-4C22-9E9B-6AD3928641A2}" destId="{5A5490BF-588D-4EB4-B100-E8C9BB173A26}" srcOrd="0" destOrd="0" presId="urn:microsoft.com/office/officeart/2005/8/layout/vList6"/>
    <dgm:cxn modelId="{DBC1710D-1B3F-425A-A612-CF3138887C2D}" type="presOf" srcId="{506FC35C-E55C-41D9-9638-BD6050F5F225}" destId="{2416FC53-2BBF-46C8-9854-CBAB02EEF8D1}" srcOrd="0" destOrd="3" presId="urn:microsoft.com/office/officeart/2005/8/layout/vList6"/>
    <dgm:cxn modelId="{EE729057-2B6B-4698-883A-5F10906BBB46}" type="presOf" srcId="{0783C67A-79FD-4F07-A208-D87790E4A084}" destId="{5F4A4B7E-732F-4FB8-8CAE-1D4BBE582C49}" srcOrd="0" destOrd="0" presId="urn:microsoft.com/office/officeart/2005/8/layout/vList6"/>
    <dgm:cxn modelId="{FC5C8AC5-83C4-460D-855F-09FCFD8BB0E1}" srcId="{0783C67A-79FD-4F07-A208-D87790E4A084}" destId="{081E23F6-40F4-4C51-9F9F-3681F4B44F3D}" srcOrd="0" destOrd="0" parTransId="{1D73946D-FB37-4A65-AB53-6823C5C1A150}" sibTransId="{B0EE36A8-C972-4AC6-97F2-A52FEDDCFED4}"/>
    <dgm:cxn modelId="{CCB5D158-3DA4-4689-92EE-3A61C4E65510}" srcId="{0E77A7A3-0005-4BDC-9360-7C665A7000DF}" destId="{876C7CD0-B82F-47B0-9D94-EB1EAC068B96}" srcOrd="0" destOrd="0" parTransId="{2DF6DA30-F320-43C5-ADED-D3C43E3C3E24}" sibTransId="{54B0B475-2D97-4D16-A40C-D816A26072BC}"/>
    <dgm:cxn modelId="{4A568039-5F0D-44F1-A150-20CAA503A7BE}" srcId="{0E77A7A3-0005-4BDC-9360-7C665A7000DF}" destId="{506FC35C-E55C-41D9-9638-BD6050F5F225}" srcOrd="3" destOrd="0" parTransId="{F748DAC2-9ACF-4129-907F-94ABD7079D06}" sibTransId="{B30E03C6-EB7D-4AD4-A3AD-C8E2F92D8373}"/>
    <dgm:cxn modelId="{4C5BCEB8-3E0E-4E0F-BEDE-DE4E78B482DC}" type="presOf" srcId="{876C7CD0-B82F-47B0-9D94-EB1EAC068B96}" destId="{2416FC53-2BBF-46C8-9854-CBAB02EEF8D1}" srcOrd="0" destOrd="0" presId="urn:microsoft.com/office/officeart/2005/8/layout/vList6"/>
    <dgm:cxn modelId="{6BF5DDFF-769C-4462-AC64-AE4112197999}" type="presOf" srcId="{CB269863-E265-4EF5-A3F6-C46B99D92CF0}" destId="{2416FC53-2BBF-46C8-9854-CBAB02EEF8D1}" srcOrd="0" destOrd="2" presId="urn:microsoft.com/office/officeart/2005/8/layout/vList6"/>
    <dgm:cxn modelId="{4C5C17C7-4459-461A-803B-FC8428D01F99}" type="presOf" srcId="{D92E15DA-1BBE-401C-BE82-92525F243B09}" destId="{CC118385-0D7E-4EC4-9B92-D53EB40FA3F7}" srcOrd="0" destOrd="3" presId="urn:microsoft.com/office/officeart/2005/8/layout/vList6"/>
    <dgm:cxn modelId="{3A00CC58-6E6C-4E9E-A691-2CAAD04E97E0}" srcId="{0E77A7A3-0005-4BDC-9360-7C665A7000DF}" destId="{CB269863-E265-4EF5-A3F6-C46B99D92CF0}" srcOrd="2" destOrd="0" parTransId="{FE410B09-D273-4046-96FC-12C3B79E3EAA}" sibTransId="{A828E776-C3A8-4509-8EF8-635443FB8C28}"/>
    <dgm:cxn modelId="{9CF15E00-D9B2-4D29-AAA7-542344386D47}" type="presOf" srcId="{37424F66-4122-4E91-A9AE-749ED2350B3A}" destId="{2416FC53-2BBF-46C8-9854-CBAB02EEF8D1}" srcOrd="0" destOrd="1" presId="urn:microsoft.com/office/officeart/2005/8/layout/vList6"/>
    <dgm:cxn modelId="{BCD6DC9A-EEBD-4DB6-A096-BC422995166C}" srcId="{86372C1A-E9C7-4C22-9E9B-6AD3928641A2}" destId="{0E77A7A3-0005-4BDC-9360-7C665A7000DF}" srcOrd="1" destOrd="0" parTransId="{8AD1A4AD-671A-44E9-8BA4-06ED83F8275F}" sibTransId="{BDC75FC1-ED01-4A3F-B83C-0469DBB0242A}"/>
    <dgm:cxn modelId="{B4DACCD2-8C74-4D65-96B4-6DFEC4319EC0}" type="presOf" srcId="{21605D41-C73C-4197-BFEF-A39513EAAA62}" destId="{CC118385-0D7E-4EC4-9B92-D53EB40FA3F7}" srcOrd="0" destOrd="2" presId="urn:microsoft.com/office/officeart/2005/8/layout/vList6"/>
    <dgm:cxn modelId="{ACDB995E-864D-499C-B84B-00C323C7A9B6}" type="presOf" srcId="{0E77A7A3-0005-4BDC-9360-7C665A7000DF}" destId="{B5EEC209-96E3-4CE1-81CB-FF71A2596C11}" srcOrd="0" destOrd="0" presId="urn:microsoft.com/office/officeart/2005/8/layout/vList6"/>
    <dgm:cxn modelId="{8D2D4FEF-3098-4546-8859-F0F7F6566798}" srcId="{0E77A7A3-0005-4BDC-9360-7C665A7000DF}" destId="{37424F66-4122-4E91-A9AE-749ED2350B3A}" srcOrd="1" destOrd="0" parTransId="{37885AB2-8559-48B1-B2BC-B4AEFCA2DEE7}" sibTransId="{17A67093-C566-4E4D-8DFC-39D2543790F5}"/>
    <dgm:cxn modelId="{0F6392F5-8604-4C3A-8043-CA55354D49F0}" type="presOf" srcId="{081E23F6-40F4-4C51-9F9F-3681F4B44F3D}" destId="{CC118385-0D7E-4EC4-9B92-D53EB40FA3F7}" srcOrd="0" destOrd="0" presId="urn:microsoft.com/office/officeart/2005/8/layout/vList6"/>
    <dgm:cxn modelId="{C602CE90-F4B6-4483-83D2-6B4FF32540CF}" srcId="{0783C67A-79FD-4F07-A208-D87790E4A084}" destId="{21605D41-C73C-4197-BFEF-A39513EAAA62}" srcOrd="2" destOrd="0" parTransId="{D61D8B5D-1D47-4BEC-B20D-11767BAF9D02}" sibTransId="{5385A27E-F257-49BF-86BB-A6C6E30CE7A1}"/>
    <dgm:cxn modelId="{7A7177E9-43BD-42D4-8F28-2953722F9DC9}" srcId="{0783C67A-79FD-4F07-A208-D87790E4A084}" destId="{D92E15DA-1BBE-401C-BE82-92525F243B09}" srcOrd="3" destOrd="0" parTransId="{C531EDAD-4502-4E18-8630-DD0B5ED3C1E5}" sibTransId="{F52F751D-0D32-4373-BC6C-4007BBC0B77A}"/>
    <dgm:cxn modelId="{2EB1CCE3-F166-4727-B6F2-457CBA35AF5C}" srcId="{86372C1A-E9C7-4C22-9E9B-6AD3928641A2}" destId="{0783C67A-79FD-4F07-A208-D87790E4A084}" srcOrd="0" destOrd="0" parTransId="{22D2B08A-D2F4-4D72-9237-5D2A8BDEEB1B}" sibTransId="{23A7FE6E-8F95-45A3-9B6A-7F22C0FF96CB}"/>
    <dgm:cxn modelId="{8F889101-40B1-4E6E-ADDC-A4E3C8ED0FA6}" type="presParOf" srcId="{5A5490BF-588D-4EB4-B100-E8C9BB173A26}" destId="{3005102F-12F1-4A34-94A2-F2D9787755F9}" srcOrd="0" destOrd="0" presId="urn:microsoft.com/office/officeart/2005/8/layout/vList6"/>
    <dgm:cxn modelId="{84150C0B-C504-4675-82E2-3B65C00F7F19}" type="presParOf" srcId="{3005102F-12F1-4A34-94A2-F2D9787755F9}" destId="{5F4A4B7E-732F-4FB8-8CAE-1D4BBE582C49}" srcOrd="0" destOrd="0" presId="urn:microsoft.com/office/officeart/2005/8/layout/vList6"/>
    <dgm:cxn modelId="{939E4AE6-3B9E-49F3-B8FC-EED2AE5B28EF}" type="presParOf" srcId="{3005102F-12F1-4A34-94A2-F2D9787755F9}" destId="{CC118385-0D7E-4EC4-9B92-D53EB40FA3F7}" srcOrd="1" destOrd="0" presId="urn:microsoft.com/office/officeart/2005/8/layout/vList6"/>
    <dgm:cxn modelId="{D6A919A6-60DF-4282-A3D8-2C77697931A5}" type="presParOf" srcId="{5A5490BF-588D-4EB4-B100-E8C9BB173A26}" destId="{27F25985-2D9A-406B-BCE1-1F231BBF4C09}" srcOrd="1" destOrd="0" presId="urn:microsoft.com/office/officeart/2005/8/layout/vList6"/>
    <dgm:cxn modelId="{9389A91C-2041-49BF-A5BC-853BF5EA456D}" type="presParOf" srcId="{5A5490BF-588D-4EB4-B100-E8C9BB173A26}" destId="{3917B448-F019-4122-AEAB-1BE125A7C02C}" srcOrd="2" destOrd="0" presId="urn:microsoft.com/office/officeart/2005/8/layout/vList6"/>
    <dgm:cxn modelId="{910D97F1-BAF2-4BAE-80D9-BB1021095C72}" type="presParOf" srcId="{3917B448-F019-4122-AEAB-1BE125A7C02C}" destId="{B5EEC209-96E3-4CE1-81CB-FF71A2596C11}" srcOrd="0" destOrd="0" presId="urn:microsoft.com/office/officeart/2005/8/layout/vList6"/>
    <dgm:cxn modelId="{9C552B63-1991-4353-8906-F516925EB180}" type="presParOf" srcId="{3917B448-F019-4122-AEAB-1BE125A7C02C}" destId="{2416FC53-2BBF-46C8-9854-CBAB02EEF8D1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B599B8-ACBB-4F54-B45D-01ED054BA03C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41165995-5518-4A19-B427-3EE6BDDF783C}">
      <dgm:prSet phldrT="[Text]"/>
      <dgm:spPr/>
      <dgm:t>
        <a:bodyPr/>
        <a:lstStyle/>
        <a:p>
          <a:r>
            <a:rPr lang="en-US" dirty="0" err="1" smtClean="0"/>
            <a:t>Hyperoxia</a:t>
          </a:r>
          <a:endParaRPr lang="en-IN" dirty="0"/>
        </a:p>
      </dgm:t>
    </dgm:pt>
    <dgm:pt modelId="{3E5554EB-A236-4C3A-921E-7CE679B3DFD9}" type="parTrans" cxnId="{8A760100-E705-44FA-A389-723ED1B1F060}">
      <dgm:prSet/>
      <dgm:spPr/>
      <dgm:t>
        <a:bodyPr/>
        <a:lstStyle/>
        <a:p>
          <a:endParaRPr lang="en-IN"/>
        </a:p>
      </dgm:t>
    </dgm:pt>
    <dgm:pt modelId="{FE128D23-5862-4B90-8C01-1E4B674364E6}" type="sibTrans" cxnId="{8A760100-E705-44FA-A389-723ED1B1F060}">
      <dgm:prSet/>
      <dgm:spPr/>
      <dgm:t>
        <a:bodyPr/>
        <a:lstStyle/>
        <a:p>
          <a:endParaRPr lang="en-IN"/>
        </a:p>
      </dgm:t>
    </dgm:pt>
    <dgm:pt modelId="{A4164810-878D-4D8F-87A0-43CFE2FFF109}">
      <dgm:prSet phldrT="[Text]"/>
      <dgm:spPr/>
      <dgm:t>
        <a:bodyPr/>
        <a:lstStyle/>
        <a:p>
          <a:r>
            <a:rPr lang="en-US" dirty="0" smtClean="0"/>
            <a:t>Retinopathy of prematurity</a:t>
          </a:r>
          <a:endParaRPr lang="en-IN" dirty="0"/>
        </a:p>
      </dgm:t>
    </dgm:pt>
    <dgm:pt modelId="{15E2939F-4BD1-43F1-8427-EA42C3D795BA}" type="parTrans" cxnId="{5299AB40-0115-48ED-9D8B-AB9709813F72}">
      <dgm:prSet/>
      <dgm:spPr/>
      <dgm:t>
        <a:bodyPr/>
        <a:lstStyle/>
        <a:p>
          <a:endParaRPr lang="en-IN"/>
        </a:p>
      </dgm:t>
    </dgm:pt>
    <dgm:pt modelId="{A8842522-92FF-45B9-BFDB-A9E673287D8A}" type="sibTrans" cxnId="{5299AB40-0115-48ED-9D8B-AB9709813F72}">
      <dgm:prSet/>
      <dgm:spPr/>
      <dgm:t>
        <a:bodyPr/>
        <a:lstStyle/>
        <a:p>
          <a:endParaRPr lang="en-IN"/>
        </a:p>
      </dgm:t>
    </dgm:pt>
    <dgm:pt modelId="{49137980-33F0-43ED-9555-8889C9165943}">
      <dgm:prSet phldrT="[Text]"/>
      <dgm:spPr/>
      <dgm:t>
        <a:bodyPr/>
        <a:lstStyle/>
        <a:p>
          <a:r>
            <a:rPr lang="en-US" dirty="0" smtClean="0"/>
            <a:t>Aggravates post-</a:t>
          </a:r>
          <a:r>
            <a:rPr lang="en-US" dirty="0" err="1" smtClean="0"/>
            <a:t>asphyxial</a:t>
          </a:r>
          <a:r>
            <a:rPr lang="en-US" dirty="0" smtClean="0"/>
            <a:t> brain injury</a:t>
          </a:r>
          <a:endParaRPr lang="en-IN" dirty="0"/>
        </a:p>
      </dgm:t>
    </dgm:pt>
    <dgm:pt modelId="{85EA41EC-1ABF-4B2D-969E-6A9CC3B81965}" type="parTrans" cxnId="{8EB57794-E10A-4ABF-AA17-654EECDE3185}">
      <dgm:prSet/>
      <dgm:spPr/>
      <dgm:t>
        <a:bodyPr/>
        <a:lstStyle/>
        <a:p>
          <a:endParaRPr lang="en-IN"/>
        </a:p>
      </dgm:t>
    </dgm:pt>
    <dgm:pt modelId="{6F31A0CC-D1E4-45F1-8697-366E69849AEB}" type="sibTrans" cxnId="{8EB57794-E10A-4ABF-AA17-654EECDE3185}">
      <dgm:prSet/>
      <dgm:spPr/>
      <dgm:t>
        <a:bodyPr/>
        <a:lstStyle/>
        <a:p>
          <a:endParaRPr lang="en-IN"/>
        </a:p>
      </dgm:t>
    </dgm:pt>
    <dgm:pt modelId="{A4A9FF86-9512-4DCF-817E-0FDD576A88C4}">
      <dgm:prSet phldrT="[Text]"/>
      <dgm:spPr/>
      <dgm:t>
        <a:bodyPr/>
        <a:lstStyle/>
        <a:p>
          <a:r>
            <a:rPr lang="en-US" dirty="0" smtClean="0"/>
            <a:t>Bronchopulmonary dysplasia</a:t>
          </a:r>
          <a:endParaRPr lang="en-IN" dirty="0"/>
        </a:p>
      </dgm:t>
    </dgm:pt>
    <dgm:pt modelId="{6D647539-40AC-4A65-962A-85ADE542F6AD}" type="parTrans" cxnId="{1E91AA8C-B144-49CC-904D-E0DC15DA8CA1}">
      <dgm:prSet/>
      <dgm:spPr/>
      <dgm:t>
        <a:bodyPr/>
        <a:lstStyle/>
        <a:p>
          <a:endParaRPr lang="en-IN"/>
        </a:p>
      </dgm:t>
    </dgm:pt>
    <dgm:pt modelId="{FBED8751-22AD-4F97-94D6-57A16DFD4714}" type="sibTrans" cxnId="{1E91AA8C-B144-49CC-904D-E0DC15DA8CA1}">
      <dgm:prSet/>
      <dgm:spPr/>
      <dgm:t>
        <a:bodyPr/>
        <a:lstStyle/>
        <a:p>
          <a:endParaRPr lang="en-IN"/>
        </a:p>
      </dgm:t>
    </dgm:pt>
    <dgm:pt modelId="{C5D8F48F-9B12-427B-AF56-5B1090C39DA5}">
      <dgm:prSet phldrT="[Text]"/>
      <dgm:spPr/>
      <dgm:t>
        <a:bodyPr/>
        <a:lstStyle/>
        <a:p>
          <a:r>
            <a:rPr lang="en-IN" dirty="0" smtClean="0"/>
            <a:t>Necrotising enterocolitis</a:t>
          </a:r>
          <a:endParaRPr lang="en-IN" dirty="0"/>
        </a:p>
      </dgm:t>
    </dgm:pt>
    <dgm:pt modelId="{64CB0098-B1FD-4737-A076-A847493AD644}" type="parTrans" cxnId="{D9AAE620-6631-4783-91D8-1C22591B0B23}">
      <dgm:prSet/>
      <dgm:spPr/>
    </dgm:pt>
    <dgm:pt modelId="{8EA9AF27-7FE3-4660-8BBB-FF83654A2D43}" type="sibTrans" cxnId="{D9AAE620-6631-4783-91D8-1C22591B0B23}">
      <dgm:prSet/>
      <dgm:spPr/>
    </dgm:pt>
    <dgm:pt modelId="{00975E47-7FD7-48BF-91F0-8034F73E3F84}" type="pres">
      <dgm:prSet presAssocID="{33B599B8-ACBB-4F54-B45D-01ED054BA03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IN"/>
        </a:p>
      </dgm:t>
    </dgm:pt>
    <dgm:pt modelId="{CDE23B29-DF1B-4CB4-AF9B-308A25B1751D}" type="pres">
      <dgm:prSet presAssocID="{41165995-5518-4A19-B427-3EE6BDDF783C}" presName="linNode" presStyleCnt="0"/>
      <dgm:spPr/>
    </dgm:pt>
    <dgm:pt modelId="{E995BE78-B180-4216-8641-7E566EE1564B}" type="pres">
      <dgm:prSet presAssocID="{41165995-5518-4A19-B427-3EE6BDDF783C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21A0C3C-484C-41C0-B9A9-17AFDBCB5D53}" type="pres">
      <dgm:prSet presAssocID="{41165995-5518-4A19-B427-3EE6BDDF783C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B3EB0F8D-A676-4C8E-A303-AACCB5BEBA45}" type="presOf" srcId="{A4A9FF86-9512-4DCF-817E-0FDD576A88C4}" destId="{B21A0C3C-484C-41C0-B9A9-17AFDBCB5D53}" srcOrd="0" destOrd="1" presId="urn:microsoft.com/office/officeart/2005/8/layout/vList6"/>
    <dgm:cxn modelId="{5299AB40-0115-48ED-9D8B-AB9709813F72}" srcId="{41165995-5518-4A19-B427-3EE6BDDF783C}" destId="{A4164810-878D-4D8F-87A0-43CFE2FFF109}" srcOrd="0" destOrd="0" parTransId="{15E2939F-4BD1-43F1-8427-EA42C3D795BA}" sibTransId="{A8842522-92FF-45B9-BFDB-A9E673287D8A}"/>
    <dgm:cxn modelId="{1E91AA8C-B144-49CC-904D-E0DC15DA8CA1}" srcId="{41165995-5518-4A19-B427-3EE6BDDF783C}" destId="{A4A9FF86-9512-4DCF-817E-0FDD576A88C4}" srcOrd="1" destOrd="0" parTransId="{6D647539-40AC-4A65-962A-85ADE542F6AD}" sibTransId="{FBED8751-22AD-4F97-94D6-57A16DFD4714}"/>
    <dgm:cxn modelId="{8A760100-E705-44FA-A389-723ED1B1F060}" srcId="{33B599B8-ACBB-4F54-B45D-01ED054BA03C}" destId="{41165995-5518-4A19-B427-3EE6BDDF783C}" srcOrd="0" destOrd="0" parTransId="{3E5554EB-A236-4C3A-921E-7CE679B3DFD9}" sibTransId="{FE128D23-5862-4B90-8C01-1E4B674364E6}"/>
    <dgm:cxn modelId="{5B213862-B420-4F53-B11A-3E303BB7EEE4}" type="presOf" srcId="{A4164810-878D-4D8F-87A0-43CFE2FFF109}" destId="{B21A0C3C-484C-41C0-B9A9-17AFDBCB5D53}" srcOrd="0" destOrd="0" presId="urn:microsoft.com/office/officeart/2005/8/layout/vList6"/>
    <dgm:cxn modelId="{6D521BB3-E897-42C6-834D-FF529C5C3192}" type="presOf" srcId="{49137980-33F0-43ED-9555-8889C9165943}" destId="{B21A0C3C-484C-41C0-B9A9-17AFDBCB5D53}" srcOrd="0" destOrd="2" presId="urn:microsoft.com/office/officeart/2005/8/layout/vList6"/>
    <dgm:cxn modelId="{0DC85F95-C2D3-4B68-97AA-5C796153BA7C}" type="presOf" srcId="{33B599B8-ACBB-4F54-B45D-01ED054BA03C}" destId="{00975E47-7FD7-48BF-91F0-8034F73E3F84}" srcOrd="0" destOrd="0" presId="urn:microsoft.com/office/officeart/2005/8/layout/vList6"/>
    <dgm:cxn modelId="{8EB57794-E10A-4ABF-AA17-654EECDE3185}" srcId="{41165995-5518-4A19-B427-3EE6BDDF783C}" destId="{49137980-33F0-43ED-9555-8889C9165943}" srcOrd="2" destOrd="0" parTransId="{85EA41EC-1ABF-4B2D-969E-6A9CC3B81965}" sibTransId="{6F31A0CC-D1E4-45F1-8697-366E69849AEB}"/>
    <dgm:cxn modelId="{D9AAE620-6631-4783-91D8-1C22591B0B23}" srcId="{41165995-5518-4A19-B427-3EE6BDDF783C}" destId="{C5D8F48F-9B12-427B-AF56-5B1090C39DA5}" srcOrd="3" destOrd="0" parTransId="{64CB0098-B1FD-4737-A076-A847493AD644}" sibTransId="{8EA9AF27-7FE3-4660-8BBB-FF83654A2D43}"/>
    <dgm:cxn modelId="{1745D6B8-E387-4248-BA4F-8F88E4AC4D9E}" type="presOf" srcId="{C5D8F48F-9B12-427B-AF56-5B1090C39DA5}" destId="{B21A0C3C-484C-41C0-B9A9-17AFDBCB5D53}" srcOrd="0" destOrd="3" presId="urn:microsoft.com/office/officeart/2005/8/layout/vList6"/>
    <dgm:cxn modelId="{46E75FFD-5B49-4E2B-8A01-7F96C543E09F}" type="presOf" srcId="{41165995-5518-4A19-B427-3EE6BDDF783C}" destId="{E995BE78-B180-4216-8641-7E566EE1564B}" srcOrd="0" destOrd="0" presId="urn:microsoft.com/office/officeart/2005/8/layout/vList6"/>
    <dgm:cxn modelId="{CDE77681-2F32-4E20-9F10-D97F02C0E39D}" type="presParOf" srcId="{00975E47-7FD7-48BF-91F0-8034F73E3F84}" destId="{CDE23B29-DF1B-4CB4-AF9B-308A25B1751D}" srcOrd="0" destOrd="0" presId="urn:microsoft.com/office/officeart/2005/8/layout/vList6"/>
    <dgm:cxn modelId="{C0876A2F-8CEC-4902-9D3E-FD1932028E10}" type="presParOf" srcId="{CDE23B29-DF1B-4CB4-AF9B-308A25B1751D}" destId="{E995BE78-B180-4216-8641-7E566EE1564B}" srcOrd="0" destOrd="0" presId="urn:microsoft.com/office/officeart/2005/8/layout/vList6"/>
    <dgm:cxn modelId="{D03350B9-ED62-4A03-AB43-D5CA55FD7628}" type="presParOf" srcId="{CDE23B29-DF1B-4CB4-AF9B-308A25B1751D}" destId="{B21A0C3C-484C-41C0-B9A9-17AFDBCB5D53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118385-0D7E-4EC4-9B92-D53EB40FA3F7}">
      <dsp:nvSpPr>
        <dsp:cNvPr id="0" name=""/>
        <dsp:cNvSpPr/>
      </dsp:nvSpPr>
      <dsp:spPr>
        <a:xfrm>
          <a:off x="4206240" y="531"/>
          <a:ext cx="6309360" cy="2071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Lethargy, poor activity, </a:t>
          </a:r>
          <a:r>
            <a:rPr lang="en-US" sz="2400" kern="1200" dirty="0" err="1" smtClean="0"/>
            <a:t>unconciousness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Pallor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Bradycardia, shock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Decreased urine output</a:t>
          </a:r>
          <a:endParaRPr lang="en-IN" sz="2400" kern="1200" dirty="0"/>
        </a:p>
      </dsp:txBody>
      <dsp:txXfrm>
        <a:off x="4206240" y="531"/>
        <a:ext cx="6309360" cy="2071559"/>
      </dsp:txXfrm>
    </dsp:sp>
    <dsp:sp modelId="{5F4A4B7E-732F-4FB8-8CAE-1D4BBE582C49}">
      <dsp:nvSpPr>
        <dsp:cNvPr id="0" name=""/>
        <dsp:cNvSpPr/>
      </dsp:nvSpPr>
      <dsp:spPr>
        <a:xfrm>
          <a:off x="0" y="531"/>
          <a:ext cx="4206240" cy="2071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110490" rIns="22098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Acute hypoxia</a:t>
          </a:r>
          <a:endParaRPr lang="en-IN" sz="5800" kern="1200" dirty="0"/>
        </a:p>
      </dsp:txBody>
      <dsp:txXfrm>
        <a:off x="0" y="531"/>
        <a:ext cx="4206240" cy="2071559"/>
      </dsp:txXfrm>
    </dsp:sp>
    <dsp:sp modelId="{2416FC53-2BBF-46C8-9854-CBAB02EEF8D1}">
      <dsp:nvSpPr>
        <dsp:cNvPr id="0" name=""/>
        <dsp:cNvSpPr/>
      </dsp:nvSpPr>
      <dsp:spPr>
        <a:xfrm>
          <a:off x="4206240" y="2279246"/>
          <a:ext cx="6309360" cy="2071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N" sz="2400" kern="1200" dirty="0" smtClean="0">
              <a:latin typeface="Calibri" panose="020F0502020204030204" pitchFamily="34" charset="0"/>
            </a:rPr>
            <a:t>↑ risk of death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N" sz="2400" kern="1200" dirty="0" smtClean="0">
              <a:latin typeface="Calibri" panose="020F0502020204030204" pitchFamily="34" charset="0"/>
            </a:rPr>
            <a:t>↑ Necrotizing enterocolitis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N" sz="2400" kern="1200" dirty="0" smtClean="0">
              <a:latin typeface="Calibri" panose="020F0502020204030204" pitchFamily="34" charset="0"/>
            </a:rPr>
            <a:t>↑ Periventricular Leukomalacia</a:t>
          </a:r>
          <a:endParaRPr lang="en-IN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Pulmonary hypertension</a:t>
          </a:r>
          <a:endParaRPr lang="en-IN" sz="2400" kern="1200" dirty="0"/>
        </a:p>
      </dsp:txBody>
      <dsp:txXfrm>
        <a:off x="4206240" y="2279246"/>
        <a:ext cx="6309360" cy="2071559"/>
      </dsp:txXfrm>
    </dsp:sp>
    <dsp:sp modelId="{B5EEC209-96E3-4CE1-81CB-FF71A2596C11}">
      <dsp:nvSpPr>
        <dsp:cNvPr id="0" name=""/>
        <dsp:cNvSpPr/>
      </dsp:nvSpPr>
      <dsp:spPr>
        <a:xfrm>
          <a:off x="0" y="2279246"/>
          <a:ext cx="4206240" cy="2071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110490" rIns="22098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Recurrent hypoxia</a:t>
          </a:r>
          <a:endParaRPr lang="en-IN" sz="5800" kern="1200" dirty="0"/>
        </a:p>
      </dsp:txBody>
      <dsp:txXfrm>
        <a:off x="0" y="2279246"/>
        <a:ext cx="4206240" cy="207155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1A0C3C-484C-41C0-B9A9-17AFDBCB5D53}">
      <dsp:nvSpPr>
        <dsp:cNvPr id="0" name=""/>
        <dsp:cNvSpPr/>
      </dsp:nvSpPr>
      <dsp:spPr>
        <a:xfrm>
          <a:off x="4206239" y="0"/>
          <a:ext cx="6309360" cy="435133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Retinopathy of prematurity</a:t>
          </a:r>
          <a:endParaRPr lang="en-IN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Bronchopulmonary dysplasia</a:t>
          </a:r>
          <a:endParaRPr lang="en-IN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Aggravates </a:t>
          </a:r>
          <a:r>
            <a:rPr lang="en-US" sz="3000" kern="1200" dirty="0" smtClean="0"/>
            <a:t>post-</a:t>
          </a:r>
          <a:r>
            <a:rPr lang="en-US" sz="3000" kern="1200" dirty="0" err="1" smtClean="0"/>
            <a:t>asphyxial</a:t>
          </a:r>
          <a:r>
            <a:rPr lang="en-US" sz="3000" kern="1200" dirty="0" smtClean="0"/>
            <a:t> </a:t>
          </a:r>
          <a:r>
            <a:rPr lang="en-US" sz="3000" kern="1200" dirty="0" smtClean="0"/>
            <a:t>brain injury</a:t>
          </a:r>
          <a:endParaRPr lang="en-IN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N" sz="3000" kern="1200" dirty="0" smtClean="0"/>
            <a:t>Necrotising enterocolitis</a:t>
          </a:r>
          <a:endParaRPr lang="en-IN" sz="3000" kern="1200" dirty="0"/>
        </a:p>
      </dsp:txBody>
      <dsp:txXfrm>
        <a:off x="4206239" y="0"/>
        <a:ext cx="6309360" cy="4351338"/>
      </dsp:txXfrm>
    </dsp:sp>
    <dsp:sp modelId="{E995BE78-B180-4216-8641-7E566EE1564B}">
      <dsp:nvSpPr>
        <dsp:cNvPr id="0" name=""/>
        <dsp:cNvSpPr/>
      </dsp:nvSpPr>
      <dsp:spPr>
        <a:xfrm>
          <a:off x="0" y="0"/>
          <a:ext cx="4206240" cy="43513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120015" rIns="240030" bIns="120015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kern="1200" dirty="0" err="1" smtClean="0"/>
            <a:t>Hyperoxia</a:t>
          </a:r>
          <a:endParaRPr lang="en-IN" sz="6300" kern="1200" dirty="0"/>
        </a:p>
      </dsp:txBody>
      <dsp:txXfrm>
        <a:off x="0" y="0"/>
        <a:ext cx="4206240" cy="4351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01820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664837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72506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92427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16151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067634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8701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667882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738804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049861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058641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CEA20-D68A-44FE-8D7E-CED663A7DA55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1AE35-39E2-4F27-AAC0-EF2B1886112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27677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91656"/>
            <a:ext cx="9144000" cy="1410381"/>
          </a:xfrm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Oxygen: Basic Concepts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IN" dirty="0" smtClean="0"/>
              <a:t>Dr N Chandra Kumar </a:t>
            </a:r>
          </a:p>
          <a:p>
            <a:r>
              <a:rPr lang="en-IN" dirty="0" smtClean="0"/>
              <a:t>Consultant Neonatologist</a:t>
            </a:r>
          </a:p>
          <a:p>
            <a:r>
              <a:rPr lang="en-IN" dirty="0" smtClean="0"/>
              <a:t>Cloud Nine Hospital</a:t>
            </a:r>
          </a:p>
          <a:p>
            <a:r>
              <a:rPr lang="en-IN" dirty="0" smtClean="0"/>
              <a:t>Chennai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310475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rgbClr val="0070C0"/>
            </a:solidFill>
          </a:ln>
        </p:spPr>
        <p:txBody>
          <a:bodyPr/>
          <a:lstStyle/>
          <a:p>
            <a:pPr lvl="0"/>
            <a:r>
              <a:rPr lang="en-IN" dirty="0"/>
              <a:t>What is oxygen? What is its role in </a:t>
            </a:r>
            <a:r>
              <a:rPr lang="en-IN" dirty="0" smtClean="0"/>
              <a:t>body function?</a:t>
            </a:r>
            <a:endParaRPr lang="en-IN" dirty="0"/>
          </a:p>
          <a:p>
            <a:pPr lvl="0"/>
            <a:r>
              <a:rPr lang="en-IN" dirty="0"/>
              <a:t>How is oxygen transported in the body?</a:t>
            </a:r>
          </a:p>
          <a:p>
            <a:pPr lvl="0"/>
            <a:r>
              <a:rPr lang="en-US" dirty="0"/>
              <a:t>What is </a:t>
            </a:r>
            <a:r>
              <a:rPr lang="en-US" dirty="0" smtClean="0"/>
              <a:t>hypoxia </a:t>
            </a:r>
            <a:r>
              <a:rPr lang="en-US" dirty="0"/>
              <a:t>and </a:t>
            </a:r>
            <a:r>
              <a:rPr lang="en-US" dirty="0" err="1" smtClean="0"/>
              <a:t>hyperoxia</a:t>
            </a:r>
            <a:r>
              <a:rPr lang="en-US" dirty="0"/>
              <a:t>? </a:t>
            </a:r>
            <a:endParaRPr lang="en-IN" dirty="0"/>
          </a:p>
          <a:p>
            <a:pPr lvl="0"/>
            <a:r>
              <a:rPr lang="en-IN" dirty="0"/>
              <a:t>What are the harms / potential toxicities of </a:t>
            </a:r>
            <a:r>
              <a:rPr lang="en-IN" dirty="0" smtClean="0"/>
              <a:t>hypoxia </a:t>
            </a:r>
            <a:r>
              <a:rPr lang="en-IN" dirty="0"/>
              <a:t>and </a:t>
            </a:r>
            <a:r>
              <a:rPr lang="en-IN" dirty="0" err="1" smtClean="0"/>
              <a:t>hyperoxia</a:t>
            </a:r>
            <a:r>
              <a:rPr lang="en-IN" dirty="0"/>
              <a:t>?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5385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Oxygen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en-US" dirty="0" smtClean="0"/>
              <a:t>Oxygen, expressed as O</a:t>
            </a:r>
            <a:r>
              <a:rPr lang="en-US" baseline="-25000" dirty="0" smtClean="0"/>
              <a:t>2</a:t>
            </a:r>
            <a:r>
              <a:rPr lang="en-US" dirty="0"/>
              <a:t>,</a:t>
            </a:r>
            <a:r>
              <a:rPr lang="en-US" dirty="0" smtClean="0"/>
              <a:t> is a colorless, odorless gas</a:t>
            </a:r>
          </a:p>
          <a:p>
            <a:r>
              <a:rPr lang="en-US" dirty="0" smtClean="0"/>
              <a:t>Oxygen is available to us from atmospheric air</a:t>
            </a:r>
          </a:p>
          <a:p>
            <a:r>
              <a:rPr lang="en-US" dirty="0" smtClean="0"/>
              <a:t>Normal concentration in air- 21%</a:t>
            </a:r>
          </a:p>
          <a:p>
            <a:r>
              <a:rPr lang="en-US" dirty="0" smtClean="0"/>
              <a:t>O</a:t>
            </a:r>
            <a:r>
              <a:rPr lang="en-US" baseline="-25000" dirty="0" smtClean="0"/>
              <a:t>2</a:t>
            </a:r>
            <a:r>
              <a:rPr lang="en-US" dirty="0" smtClean="0"/>
              <a:t> is absorbed in to our body from the air we breathe in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52472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Oxygen- its role in normal body function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rgbClr val="0070C0"/>
            </a:solidFill>
          </a:ln>
        </p:spPr>
        <p:txBody>
          <a:bodyPr/>
          <a:lstStyle/>
          <a:p>
            <a:r>
              <a:rPr lang="en-US" dirty="0" smtClean="0"/>
              <a:t>Essential for functioning of each and every cell of the body</a:t>
            </a:r>
          </a:p>
          <a:p>
            <a:r>
              <a:rPr lang="en-US" dirty="0" smtClean="0"/>
              <a:t>Energy synthesis (ATP)- cellular respiration</a:t>
            </a:r>
          </a:p>
          <a:p>
            <a:r>
              <a:rPr lang="en-US" dirty="0" smtClean="0"/>
              <a:t>This energy is required for normal functioning of the cell</a:t>
            </a:r>
          </a:p>
          <a:p>
            <a:pPr lvl="1"/>
            <a:r>
              <a:rPr lang="en-US" dirty="0" smtClean="0"/>
              <a:t>Synthesis of structural proteins</a:t>
            </a:r>
          </a:p>
          <a:p>
            <a:pPr lvl="1"/>
            <a:r>
              <a:rPr lang="en-US" dirty="0" smtClean="0"/>
              <a:t>Synthesis of functional proteins</a:t>
            </a:r>
          </a:p>
          <a:p>
            <a:pPr lvl="1"/>
            <a:r>
              <a:rPr lang="en-US" dirty="0" smtClean="0"/>
              <a:t>Other metabolic reactions</a:t>
            </a:r>
          </a:p>
          <a:p>
            <a:r>
              <a:rPr lang="en-US" dirty="0" smtClean="0"/>
              <a:t>Lack of oxygen- depletion of energy- CELL DEATH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407882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7082"/>
          </a:xfrm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/>
              <a:t>Oxygen transport in the body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55255"/>
          </a:xfrm>
          <a:ln w="28575">
            <a:solidFill>
              <a:srgbClr val="0070C0"/>
            </a:solidFill>
          </a:ln>
        </p:spPr>
        <p:txBody>
          <a:bodyPr/>
          <a:lstStyle/>
          <a:p>
            <a:endParaRPr lang="en-IN" dirty="0"/>
          </a:p>
        </p:txBody>
      </p:sp>
      <p:sp>
        <p:nvSpPr>
          <p:cNvPr id="8" name="32-Point Star 7"/>
          <p:cNvSpPr/>
          <p:nvPr/>
        </p:nvSpPr>
        <p:spPr>
          <a:xfrm>
            <a:off x="1538514" y="3178629"/>
            <a:ext cx="1901372" cy="1901371"/>
          </a:xfrm>
          <a:prstGeom prst="star32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Rectangle 8"/>
          <p:cNvSpPr/>
          <p:nvPr/>
        </p:nvSpPr>
        <p:spPr>
          <a:xfrm>
            <a:off x="2351314" y="2717120"/>
            <a:ext cx="275771" cy="65314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Block Arc 9"/>
          <p:cNvSpPr/>
          <p:nvPr/>
        </p:nvSpPr>
        <p:spPr>
          <a:xfrm rot="18077751">
            <a:off x="3106395" y="3905571"/>
            <a:ext cx="2663030" cy="2296729"/>
          </a:xfrm>
          <a:prstGeom prst="blockArc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0675261" y="5421104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Flowchart: Connector 13"/>
          <p:cNvSpPr/>
          <p:nvPr/>
        </p:nvSpPr>
        <p:spPr>
          <a:xfrm>
            <a:off x="7814131" y="5595275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Rounded Rectangle 14"/>
          <p:cNvSpPr/>
          <p:nvPr/>
        </p:nvSpPr>
        <p:spPr>
          <a:xfrm>
            <a:off x="10256161" y="5442875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Flowchart: Connector 15"/>
          <p:cNvSpPr/>
          <p:nvPr/>
        </p:nvSpPr>
        <p:spPr>
          <a:xfrm>
            <a:off x="8241397" y="5617046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Rounded Rectangle 16"/>
          <p:cNvSpPr/>
          <p:nvPr/>
        </p:nvSpPr>
        <p:spPr>
          <a:xfrm>
            <a:off x="9826175" y="5478025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Flowchart: Connector 17"/>
          <p:cNvSpPr/>
          <p:nvPr/>
        </p:nvSpPr>
        <p:spPr>
          <a:xfrm>
            <a:off x="8657775" y="5661608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Rounded Rectangle 18"/>
          <p:cNvSpPr/>
          <p:nvPr/>
        </p:nvSpPr>
        <p:spPr>
          <a:xfrm>
            <a:off x="9403446" y="5478025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Flowchart: Connector 19"/>
          <p:cNvSpPr/>
          <p:nvPr/>
        </p:nvSpPr>
        <p:spPr>
          <a:xfrm>
            <a:off x="9129490" y="5632579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Rounded Rectangle 20"/>
          <p:cNvSpPr/>
          <p:nvPr/>
        </p:nvSpPr>
        <p:spPr>
          <a:xfrm>
            <a:off x="9006117" y="5455801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Flowchart: Connector 21"/>
          <p:cNvSpPr/>
          <p:nvPr/>
        </p:nvSpPr>
        <p:spPr>
          <a:xfrm>
            <a:off x="9554036" y="5620464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Rounded Rectangle 22"/>
          <p:cNvSpPr/>
          <p:nvPr/>
        </p:nvSpPr>
        <p:spPr>
          <a:xfrm>
            <a:off x="8113489" y="5442875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lowchart: Connector 23"/>
          <p:cNvSpPr/>
          <p:nvPr/>
        </p:nvSpPr>
        <p:spPr>
          <a:xfrm>
            <a:off x="9956804" y="5661608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5" name="Rounded Rectangle 24"/>
          <p:cNvSpPr/>
          <p:nvPr/>
        </p:nvSpPr>
        <p:spPr>
          <a:xfrm>
            <a:off x="8556175" y="5449338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Flowchart: Connector 25"/>
          <p:cNvSpPr/>
          <p:nvPr/>
        </p:nvSpPr>
        <p:spPr>
          <a:xfrm>
            <a:off x="10360482" y="5623509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Rounded Rectangle 26"/>
          <p:cNvSpPr/>
          <p:nvPr/>
        </p:nvSpPr>
        <p:spPr>
          <a:xfrm>
            <a:off x="7678061" y="5485282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Flowchart: Connector 27"/>
          <p:cNvSpPr/>
          <p:nvPr/>
        </p:nvSpPr>
        <p:spPr>
          <a:xfrm>
            <a:off x="10826752" y="5629972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9" name="Rounded Rectangle 28"/>
          <p:cNvSpPr/>
          <p:nvPr/>
        </p:nvSpPr>
        <p:spPr>
          <a:xfrm>
            <a:off x="7859489" y="4955511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0" name="Flowchart: Connector 29"/>
          <p:cNvSpPr/>
          <p:nvPr/>
        </p:nvSpPr>
        <p:spPr>
          <a:xfrm>
            <a:off x="7990118" y="5065502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1" name="Rounded Rectangle 30"/>
          <p:cNvSpPr/>
          <p:nvPr/>
        </p:nvSpPr>
        <p:spPr>
          <a:xfrm>
            <a:off x="8258633" y="4933287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2" name="Flowchart: Connector 31"/>
          <p:cNvSpPr/>
          <p:nvPr/>
        </p:nvSpPr>
        <p:spPr>
          <a:xfrm>
            <a:off x="8403776" y="5082964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3" name="Rounded Rectangle 32"/>
          <p:cNvSpPr/>
          <p:nvPr/>
        </p:nvSpPr>
        <p:spPr>
          <a:xfrm>
            <a:off x="8686804" y="4927389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4" name="Flowchart: Connector 33"/>
          <p:cNvSpPr/>
          <p:nvPr/>
        </p:nvSpPr>
        <p:spPr>
          <a:xfrm>
            <a:off x="8846462" y="5101560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Rounded Rectangle 34"/>
          <p:cNvSpPr/>
          <p:nvPr/>
        </p:nvSpPr>
        <p:spPr>
          <a:xfrm>
            <a:off x="9129490" y="4920361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Flowchart: Connector 35"/>
          <p:cNvSpPr/>
          <p:nvPr/>
        </p:nvSpPr>
        <p:spPr>
          <a:xfrm>
            <a:off x="9260118" y="5053936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7" name="Rounded Rectangle 36"/>
          <p:cNvSpPr/>
          <p:nvPr/>
        </p:nvSpPr>
        <p:spPr>
          <a:xfrm>
            <a:off x="9993090" y="4913103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8" name="Flowchart: Connector 37"/>
          <p:cNvSpPr/>
          <p:nvPr/>
        </p:nvSpPr>
        <p:spPr>
          <a:xfrm>
            <a:off x="9717318" y="5036473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9" name="Rounded Rectangle 38"/>
          <p:cNvSpPr/>
          <p:nvPr/>
        </p:nvSpPr>
        <p:spPr>
          <a:xfrm>
            <a:off x="9564918" y="4920361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0" name="Flowchart: Connector 39"/>
          <p:cNvSpPr/>
          <p:nvPr/>
        </p:nvSpPr>
        <p:spPr>
          <a:xfrm>
            <a:off x="10138233" y="5082965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1" name="Rounded Rectangle 40"/>
          <p:cNvSpPr/>
          <p:nvPr/>
        </p:nvSpPr>
        <p:spPr>
          <a:xfrm>
            <a:off x="10428518" y="4891331"/>
            <a:ext cx="406400" cy="52251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2" name="Flowchart: Connector 41"/>
          <p:cNvSpPr/>
          <p:nvPr/>
        </p:nvSpPr>
        <p:spPr>
          <a:xfrm>
            <a:off x="10559147" y="5036474"/>
            <a:ext cx="116114" cy="17417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3" name="Can 42"/>
          <p:cNvSpPr/>
          <p:nvPr/>
        </p:nvSpPr>
        <p:spPr>
          <a:xfrm rot="16200000">
            <a:off x="9092856" y="2572674"/>
            <a:ext cx="479669" cy="3403600"/>
          </a:xfrm>
          <a:prstGeom prst="ca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Flowchart: Connector 43"/>
          <p:cNvSpPr/>
          <p:nvPr/>
        </p:nvSpPr>
        <p:spPr>
          <a:xfrm>
            <a:off x="2082800" y="2167193"/>
            <a:ext cx="682171" cy="478971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O</a:t>
            </a:r>
            <a:r>
              <a:rPr lang="en-US" sz="1200" b="1" dirty="0" smtClean="0"/>
              <a:t>2</a:t>
            </a:r>
            <a:endParaRPr lang="en-IN" sz="1200" b="1" dirty="0"/>
          </a:p>
        </p:txBody>
      </p:sp>
      <p:sp>
        <p:nvSpPr>
          <p:cNvPr id="46" name="Flowchart: Connector 45"/>
          <p:cNvSpPr/>
          <p:nvPr/>
        </p:nvSpPr>
        <p:spPr>
          <a:xfrm>
            <a:off x="3563090" y="4194662"/>
            <a:ext cx="682171" cy="478971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O</a:t>
            </a:r>
            <a:r>
              <a:rPr lang="en-US" sz="1200" b="1" dirty="0" smtClean="0"/>
              <a:t>2</a:t>
            </a:r>
            <a:endParaRPr lang="en-IN" sz="1200" b="1" dirty="0"/>
          </a:p>
        </p:txBody>
      </p:sp>
      <p:sp>
        <p:nvSpPr>
          <p:cNvPr id="47" name="Flowchart: Connector 46"/>
          <p:cNvSpPr/>
          <p:nvPr/>
        </p:nvSpPr>
        <p:spPr>
          <a:xfrm>
            <a:off x="9071431" y="5607058"/>
            <a:ext cx="682171" cy="478971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O</a:t>
            </a:r>
            <a:r>
              <a:rPr lang="en-US" sz="1200" b="1" dirty="0" smtClean="0"/>
              <a:t>2</a:t>
            </a:r>
            <a:endParaRPr lang="en-IN" sz="1200" b="1" dirty="0"/>
          </a:p>
        </p:txBody>
      </p:sp>
      <p:sp>
        <p:nvSpPr>
          <p:cNvPr id="48" name="Flowchart: Connector 47"/>
          <p:cNvSpPr/>
          <p:nvPr/>
        </p:nvSpPr>
        <p:spPr>
          <a:xfrm>
            <a:off x="6937998" y="4001294"/>
            <a:ext cx="682171" cy="478971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O</a:t>
            </a:r>
            <a:r>
              <a:rPr lang="en-US" sz="1200" b="1" dirty="0" smtClean="0"/>
              <a:t>2</a:t>
            </a:r>
            <a:endParaRPr lang="en-IN" sz="1200" b="1" dirty="0"/>
          </a:p>
        </p:txBody>
      </p:sp>
      <p:sp>
        <p:nvSpPr>
          <p:cNvPr id="49" name="Flowchart: Connector 48"/>
          <p:cNvSpPr/>
          <p:nvPr/>
        </p:nvSpPr>
        <p:spPr>
          <a:xfrm>
            <a:off x="2148113" y="4244296"/>
            <a:ext cx="682171" cy="478971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O</a:t>
            </a:r>
            <a:r>
              <a:rPr lang="en-US" sz="1200" b="1" dirty="0" smtClean="0"/>
              <a:t>2</a:t>
            </a:r>
            <a:endParaRPr lang="en-IN" sz="12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2028206" y="5073701"/>
            <a:ext cx="10235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Lung</a:t>
            </a:r>
            <a:endParaRPr lang="en-IN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4023514" y="4829421"/>
            <a:ext cx="1524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Pulmonary capillary</a:t>
            </a:r>
            <a:endParaRPr lang="en-IN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8357511" y="6030001"/>
            <a:ext cx="221433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Peripheral tissues</a:t>
            </a:r>
            <a:endParaRPr lang="en-IN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8113489" y="3573516"/>
            <a:ext cx="206449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Peripheral capillary</a:t>
            </a:r>
            <a:endParaRPr lang="en-IN" b="1" dirty="0"/>
          </a:p>
        </p:txBody>
      </p:sp>
      <p:sp>
        <p:nvSpPr>
          <p:cNvPr id="60" name="Pie 59"/>
          <p:cNvSpPr/>
          <p:nvPr/>
        </p:nvSpPr>
        <p:spPr>
          <a:xfrm rot="18362643">
            <a:off x="5382317" y="2425523"/>
            <a:ext cx="1484871" cy="1572196"/>
          </a:xfrm>
          <a:prstGeom prst="pi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55" name="Chord 54"/>
          <p:cNvSpPr/>
          <p:nvPr/>
        </p:nvSpPr>
        <p:spPr>
          <a:xfrm rot="1123164">
            <a:off x="5368248" y="2338922"/>
            <a:ext cx="1055250" cy="850685"/>
          </a:xfrm>
          <a:prstGeom prst="chor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9" name="Chord 58"/>
          <p:cNvSpPr/>
          <p:nvPr/>
        </p:nvSpPr>
        <p:spPr>
          <a:xfrm rot="11457329">
            <a:off x="5816681" y="2276205"/>
            <a:ext cx="975587" cy="942544"/>
          </a:xfrm>
          <a:prstGeom prst="chord">
            <a:avLst>
              <a:gd name="adj1" fmla="val 2700000"/>
              <a:gd name="adj2" fmla="val 17062691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62" name="Straight Connector 61"/>
          <p:cNvCxnSpPr/>
          <p:nvPr/>
        </p:nvCxnSpPr>
        <p:spPr>
          <a:xfrm>
            <a:off x="6087561" y="3152707"/>
            <a:ext cx="156520" cy="7901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5670648" y="1903123"/>
            <a:ext cx="10235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Heart</a:t>
            </a:r>
            <a:endParaRPr lang="en-IN" b="1" dirty="0"/>
          </a:p>
        </p:txBody>
      </p:sp>
    </p:spTree>
    <p:extLst>
      <p:ext uri="{BB962C8B-B14F-4D97-AF65-F5344CB8AC3E}">
        <p14:creationId xmlns="" xmlns:p14="http://schemas.microsoft.com/office/powerpoint/2010/main" val="404997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0.24999 L 1.875E-6 0.24999 C 0.00911 0.25069 0.01823 0.25069 0.02734 0.25208 C 0.02851 0.25208 0.02968 0.25347 0.03086 0.25416 C 0.03281 0.25509 0.03489 0.25532 0.03685 0.25624 C 0.03919 0.2574 0.04153 0.25948 0.04401 0.26041 C 0.04596 0.26111 0.04791 0.2618 0.04987 0.26249 C 0.05312 0.26388 0.05625 0.26597 0.0595 0.26689 L 0.07734 0.27106 C 0.07968 0.27152 0.0901 0.2743 0.09283 0.27523 C 0.09401 0.27569 0.09518 0.27685 0.09635 0.27731 C 0.09791 0.27823 0.09948 0.27893 0.10117 0.27962 C 0.10351 0.28032 0.10586 0.28055 0.1082 0.28171 C 0.11458 0.28448 0.11523 0.28703 0.12135 0.28796 C 0.12408 0.28842 0.12695 0.28796 0.12968 0.28796 L 0.12968 0.28796 L 0.12968 0.28796 L 0.1345 0.30509 L 0.1345 0.30509 " pathEditMode="relative" ptsTypes="AAAAAAAAAAAAAAAAAAA"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45 0.30532 L 0.1345 0.30555 C 0.18476 0.30625 0.27005 0.02361 0.32018 0.01967 C 0.32591 0.01898 0.32187 0.18125 0.32695 0.17824 C 0.32943 0.17662 0.34114 0.25879 0.34245 0.27754 C 0.34388 0.29583 0.32409 0.29074 0.33541 0.29051 C 0.3401 0.28981 0.34388 0.28888 0.34883 0.28819 C 0.38333 0.28426 0.35846 0.28819 0.38984 0.28426 L 0.40338 0.28171 C 0.4069 0.28148 0.41146 0.28009 0.41484 0.27986 C 0.42318 0.27847 0.43164 0.27824 0.44023 0.27777 L 0.52982 0.27523 L 0.53932 0.27106 C 0.54088 0.27083 0.54206 0.26944 0.54401 0.26944 C 0.55872 0.26689 0.55273 0.26713 0.56198 0.26713 L 0.56198 0.26759 " pathEditMode="relative" rAng="0" ptsTypes="AAAAAAAAAAAAAAAA">
                                      <p:cBhvr>
                                        <p:cTn id="1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67" y="-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197 0.26759 L 0.56197 0.26759 C 0.56237 0.31273 0.5625 0.35787 0.56315 0.403 C 0.56328 0.41342 0.56445 0.43541 0.56549 0.44745 C 0.56575 0.45092 0.5664 0.45439 0.56666 0.45787 C 0.56679 0.46296 0.56666 0.46782 0.56666 0.47291 L 0.56666 0.47291 " pathEditMode="relative" ptsTypes="AAAAAAA">
                                      <p:cBhvr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4" grpId="4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Oxygenation- How to measure?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rgbClr val="0070C0"/>
            </a:solidFill>
          </a:ln>
        </p:spPr>
        <p:txBody>
          <a:bodyPr/>
          <a:lstStyle/>
          <a:p>
            <a:r>
              <a:rPr lang="en-US" dirty="0" smtClean="0"/>
              <a:t>Oxygen delivered is expressed as FiO2</a:t>
            </a:r>
          </a:p>
          <a:p>
            <a:r>
              <a:rPr lang="en-US" dirty="0" smtClean="0"/>
              <a:t>Oxygen is transported </a:t>
            </a:r>
            <a:endParaRPr lang="en-US" dirty="0"/>
          </a:p>
          <a:p>
            <a:pPr lvl="1"/>
            <a:r>
              <a:rPr lang="en-US" dirty="0" smtClean="0"/>
              <a:t>Bound to Hemoglobin</a:t>
            </a:r>
          </a:p>
          <a:p>
            <a:pPr lvl="1"/>
            <a:r>
              <a:rPr lang="en-US" dirty="0" smtClean="0"/>
              <a:t>As dissolved oxygen</a:t>
            </a:r>
          </a:p>
          <a:p>
            <a:r>
              <a:rPr lang="en-US" dirty="0" smtClean="0"/>
              <a:t>Oxygenation can be expressed as</a:t>
            </a:r>
          </a:p>
          <a:p>
            <a:pPr lvl="1"/>
            <a:r>
              <a:rPr lang="en-US" dirty="0" smtClean="0"/>
              <a:t>PaO</a:t>
            </a:r>
            <a:r>
              <a:rPr lang="en-US" baseline="-25000" dirty="0" smtClean="0"/>
              <a:t>2</a:t>
            </a:r>
            <a:r>
              <a:rPr lang="en-US" dirty="0"/>
              <a:t> </a:t>
            </a:r>
            <a:r>
              <a:rPr lang="en-US" dirty="0" smtClean="0"/>
              <a:t>(partial pressure of oxygen)- Pressure exerted by dissolved oxygen</a:t>
            </a:r>
          </a:p>
          <a:p>
            <a:pPr lvl="1"/>
            <a:r>
              <a:rPr lang="en-US" dirty="0" smtClean="0"/>
              <a:t>SpO</a:t>
            </a:r>
            <a:r>
              <a:rPr lang="en-US" baseline="-25000" dirty="0" smtClean="0"/>
              <a:t>2</a:t>
            </a:r>
            <a:r>
              <a:rPr lang="en-US" dirty="0" smtClean="0"/>
              <a:t> (% saturation of oxygen)</a:t>
            </a:r>
            <a:r>
              <a:rPr lang="en-US" dirty="0"/>
              <a:t>-</a:t>
            </a:r>
            <a:r>
              <a:rPr lang="en-US" dirty="0" smtClean="0"/>
              <a:t>% of </a:t>
            </a:r>
            <a:r>
              <a:rPr lang="en-US" dirty="0" err="1" smtClean="0"/>
              <a:t>Hb</a:t>
            </a:r>
            <a:r>
              <a:rPr lang="en-US" dirty="0" smtClean="0"/>
              <a:t> totally bound to oxygen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04505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Relation between PO</a:t>
            </a:r>
            <a:r>
              <a:rPr lang="en-US" baseline="-25000" dirty="0" smtClean="0"/>
              <a:t>2</a:t>
            </a:r>
            <a:r>
              <a:rPr lang="en-US" dirty="0" smtClean="0"/>
              <a:t> &amp; SpO</a:t>
            </a:r>
            <a:r>
              <a:rPr lang="en-US" baseline="-25000" dirty="0" smtClean="0"/>
              <a:t>2</a:t>
            </a:r>
            <a:endParaRPr lang="en-IN" dirty="0"/>
          </a:p>
        </p:txBody>
      </p:sp>
      <p:pic>
        <p:nvPicPr>
          <p:cNvPr id="2050" name="Picture 2" descr="Image result for oxygen dissociation curve p5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91" y="1897039"/>
            <a:ext cx="5622878" cy="470595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57826076"/>
              </p:ext>
            </p:extLst>
          </p:nvPr>
        </p:nvGraphicFramePr>
        <p:xfrm>
          <a:off x="7301551" y="2879677"/>
          <a:ext cx="3616658" cy="16413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08329"/>
                <a:gridCol w="1808329"/>
              </a:tblGrid>
              <a:tr h="4103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PaO</a:t>
                      </a:r>
                      <a:r>
                        <a:rPr lang="en-US" baseline="-25000" dirty="0" smtClean="0"/>
                        <a:t>2 </a:t>
                      </a:r>
                      <a:r>
                        <a:rPr lang="en-US" baseline="0" dirty="0" smtClean="0"/>
                        <a:t>(mmHg)</a:t>
                      </a:r>
                      <a:endParaRPr lang="en-IN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SpO</a:t>
                      </a:r>
                      <a:r>
                        <a:rPr lang="en-US" baseline="-25000" dirty="0" smtClean="0"/>
                        <a:t>2</a:t>
                      </a:r>
                      <a:r>
                        <a:rPr lang="en-US" baseline="0" dirty="0" smtClean="0"/>
                        <a:t> (%)</a:t>
                      </a:r>
                      <a:endParaRPr lang="en-IN" baseline="-25000" dirty="0"/>
                    </a:p>
                  </a:txBody>
                  <a:tcPr/>
                </a:tc>
              </a:tr>
              <a:tr h="4103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IN" b="1" dirty="0"/>
                    </a:p>
                  </a:txBody>
                  <a:tcPr/>
                </a:tc>
              </a:tr>
              <a:tr h="4103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</a:t>
                      </a:r>
                      <a:endParaRPr lang="en-IN" b="1" dirty="0"/>
                    </a:p>
                  </a:txBody>
                  <a:tcPr/>
                </a:tc>
              </a:tr>
              <a:tr h="4103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95</a:t>
                      </a:r>
                      <a:endParaRPr lang="en-IN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3548419" y="5199797"/>
            <a:ext cx="1978925" cy="84616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80749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Hypoxia &amp; </a:t>
            </a:r>
            <a:r>
              <a:rPr lang="en-US" dirty="0" err="1" smtClean="0"/>
              <a:t>Hyperoxia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  <a:ln w="28575"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lvl="0"/>
            <a:r>
              <a:rPr lang="en-US" dirty="0" smtClean="0"/>
              <a:t>Hypoxia </a:t>
            </a:r>
            <a:r>
              <a:rPr lang="en-US" dirty="0"/>
              <a:t>and </a:t>
            </a:r>
            <a:r>
              <a:rPr lang="en-US" dirty="0" err="1" smtClean="0"/>
              <a:t>hyperoxia</a:t>
            </a:r>
            <a:r>
              <a:rPr lang="en-US" dirty="0" smtClean="0"/>
              <a:t> </a:t>
            </a:r>
            <a:r>
              <a:rPr lang="en-US" dirty="0"/>
              <a:t>are terms used to describe low or high levels of oxygen </a:t>
            </a:r>
            <a:endParaRPr lang="en-US" dirty="0" smtClean="0"/>
          </a:p>
          <a:p>
            <a:pPr lvl="0"/>
            <a:r>
              <a:rPr lang="en-US" dirty="0" smtClean="0"/>
              <a:t>Based on PaO</a:t>
            </a:r>
            <a:r>
              <a:rPr lang="en-US" baseline="-25000" dirty="0" smtClean="0"/>
              <a:t>2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Normal PaO</a:t>
            </a:r>
            <a:r>
              <a:rPr lang="en-US" baseline="-25000" dirty="0" smtClean="0"/>
              <a:t>2</a:t>
            </a:r>
            <a:r>
              <a:rPr lang="en-US" dirty="0" smtClean="0"/>
              <a:t>: 50-70 mm Hg</a:t>
            </a:r>
          </a:p>
          <a:p>
            <a:pPr lvl="1"/>
            <a:r>
              <a:rPr lang="en-US" dirty="0" smtClean="0"/>
              <a:t>Hypoxia</a:t>
            </a:r>
            <a:r>
              <a:rPr lang="en-US" dirty="0"/>
              <a:t>: PO</a:t>
            </a:r>
            <a:r>
              <a:rPr lang="en-US" baseline="-25000" dirty="0"/>
              <a:t>2</a:t>
            </a:r>
            <a:r>
              <a:rPr lang="en-US" dirty="0"/>
              <a:t> &lt;50 mmHg from arterial blood sample</a:t>
            </a:r>
            <a:endParaRPr lang="en-IN" dirty="0"/>
          </a:p>
          <a:p>
            <a:pPr lvl="1"/>
            <a:r>
              <a:rPr lang="en-US" dirty="0" err="1" smtClean="0"/>
              <a:t>Hyperoxia</a:t>
            </a:r>
            <a:r>
              <a:rPr lang="en-US" dirty="0"/>
              <a:t>: PO</a:t>
            </a:r>
            <a:r>
              <a:rPr lang="en-US" baseline="-25000" dirty="0"/>
              <a:t>2</a:t>
            </a:r>
            <a:r>
              <a:rPr lang="en-US" dirty="0"/>
              <a:t> &gt;70 mmHg</a:t>
            </a:r>
            <a:endParaRPr lang="en-IN" dirty="0"/>
          </a:p>
          <a:p>
            <a:pPr lvl="0"/>
            <a:r>
              <a:rPr lang="en-US" dirty="0" smtClean="0"/>
              <a:t>Based </a:t>
            </a:r>
            <a:r>
              <a:rPr lang="en-US" dirty="0"/>
              <a:t>on </a:t>
            </a:r>
            <a:r>
              <a:rPr lang="en-US" dirty="0" smtClean="0"/>
              <a:t>SpO</a:t>
            </a:r>
            <a:r>
              <a:rPr lang="en-US" baseline="-25000" dirty="0" smtClean="0"/>
              <a:t>2</a:t>
            </a:r>
            <a:r>
              <a:rPr lang="en-US" dirty="0" smtClean="0"/>
              <a:t>: </a:t>
            </a:r>
            <a:endParaRPr lang="en-IN" dirty="0"/>
          </a:p>
          <a:p>
            <a:pPr lvl="1"/>
            <a:r>
              <a:rPr lang="en-US" dirty="0"/>
              <a:t>Normal saturation targets: 90-95%</a:t>
            </a:r>
            <a:endParaRPr lang="en-IN" dirty="0"/>
          </a:p>
          <a:p>
            <a:pPr lvl="1"/>
            <a:r>
              <a:rPr lang="en-US" dirty="0" smtClean="0"/>
              <a:t>Hypoxia</a:t>
            </a:r>
            <a:r>
              <a:rPr lang="en-US" dirty="0"/>
              <a:t>: &lt;90%</a:t>
            </a:r>
            <a:endParaRPr lang="en-IN" dirty="0"/>
          </a:p>
          <a:p>
            <a:pPr lvl="1"/>
            <a:r>
              <a:rPr lang="en-US" dirty="0" err="1" smtClean="0"/>
              <a:t>Hyperoxia</a:t>
            </a:r>
            <a:r>
              <a:rPr lang="en-US" dirty="0"/>
              <a:t>: &gt;95%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6223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Effects of Hypoxia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2356748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80602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Effects of </a:t>
            </a:r>
            <a:r>
              <a:rPr lang="en-US" dirty="0" err="1"/>
              <a:t>H</a:t>
            </a:r>
            <a:r>
              <a:rPr lang="en-US" dirty="0" err="1" smtClean="0"/>
              <a:t>yperoxia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2564225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1148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Monitoring oxygen status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/>
          <a:lstStyle/>
          <a:p>
            <a:r>
              <a:rPr lang="en-US" dirty="0" smtClean="0"/>
              <a:t>Clinical identification- Not possible</a:t>
            </a:r>
          </a:p>
          <a:p>
            <a:r>
              <a:rPr lang="en-IN" dirty="0"/>
              <a:t>Continuous monitoring with pulse-oximeter </a:t>
            </a:r>
            <a:r>
              <a:rPr lang="en-IN" dirty="0" smtClean="0"/>
              <a:t> is essential</a:t>
            </a:r>
          </a:p>
          <a:p>
            <a:r>
              <a:rPr lang="en-US" dirty="0" smtClean="0"/>
              <a:t>At higher oxygen saturation ranges SpO</a:t>
            </a:r>
            <a:r>
              <a:rPr lang="en-US" baseline="-25000" dirty="0" smtClean="0"/>
              <a:t>2</a:t>
            </a:r>
            <a:r>
              <a:rPr lang="en-US" dirty="0" smtClean="0"/>
              <a:t> is not reliable – fails to detect </a:t>
            </a:r>
            <a:r>
              <a:rPr lang="en-US" dirty="0" err="1" smtClean="0"/>
              <a:t>hyperoxia</a:t>
            </a:r>
            <a:endParaRPr lang="en-US" dirty="0" smtClean="0"/>
          </a:p>
          <a:p>
            <a:pPr lvl="0"/>
            <a:r>
              <a:rPr lang="en-US" dirty="0" smtClean="0"/>
              <a:t>Desired </a:t>
            </a:r>
            <a:r>
              <a:rPr lang="en-US" dirty="0"/>
              <a:t>oxygen saturation </a:t>
            </a:r>
            <a:r>
              <a:rPr lang="en-US" dirty="0" smtClean="0"/>
              <a:t>target is </a:t>
            </a:r>
            <a:r>
              <a:rPr lang="en-US" b="1" dirty="0" smtClean="0"/>
              <a:t>90-95%</a:t>
            </a:r>
            <a:endParaRPr lang="en-IN" b="1" dirty="0"/>
          </a:p>
          <a:p>
            <a:pPr marL="457200" lvl="1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89872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en-US" dirty="0" smtClean="0"/>
              <a:t>Key messages…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rgbClr val="0070C0"/>
            </a:solidFill>
          </a:ln>
        </p:spPr>
        <p:txBody>
          <a:bodyPr/>
          <a:lstStyle/>
          <a:p>
            <a:pPr lvl="0"/>
            <a:r>
              <a:rPr lang="en-US" dirty="0"/>
              <a:t>Oxygen is </a:t>
            </a:r>
            <a:r>
              <a:rPr lang="en-US" dirty="0" smtClean="0"/>
              <a:t>essential for </a:t>
            </a:r>
            <a:r>
              <a:rPr lang="en-US" dirty="0"/>
              <a:t>normal function </a:t>
            </a:r>
            <a:r>
              <a:rPr lang="en-US" dirty="0" smtClean="0"/>
              <a:t>of the body</a:t>
            </a:r>
          </a:p>
          <a:p>
            <a:pPr lvl="0"/>
            <a:r>
              <a:rPr lang="en-US" dirty="0" smtClean="0"/>
              <a:t>Both </a:t>
            </a:r>
            <a:r>
              <a:rPr lang="en-US" dirty="0"/>
              <a:t>hypoxia and </a:t>
            </a:r>
            <a:r>
              <a:rPr lang="en-US" dirty="0" err="1"/>
              <a:t>hyperoxia</a:t>
            </a:r>
            <a:r>
              <a:rPr lang="en-US" dirty="0"/>
              <a:t> are harmful to </a:t>
            </a:r>
            <a:r>
              <a:rPr lang="en-US" dirty="0" smtClean="0"/>
              <a:t>preterm babies</a:t>
            </a:r>
            <a:endParaRPr lang="en-IN" dirty="0"/>
          </a:p>
          <a:p>
            <a:pPr lvl="0"/>
            <a:r>
              <a:rPr lang="en-US" dirty="0"/>
              <a:t>M</a:t>
            </a:r>
            <a:r>
              <a:rPr lang="en-US" dirty="0" smtClean="0"/>
              <a:t>onitoring </a:t>
            </a:r>
            <a:r>
              <a:rPr lang="en-US" dirty="0"/>
              <a:t>by </a:t>
            </a:r>
            <a:r>
              <a:rPr lang="en-US" dirty="0" smtClean="0"/>
              <a:t>pulseoximetry is essential </a:t>
            </a:r>
          </a:p>
          <a:p>
            <a:pPr lvl="0"/>
            <a:r>
              <a:rPr lang="en-US" dirty="0" smtClean="0"/>
              <a:t>Maintaining </a:t>
            </a:r>
            <a:r>
              <a:rPr lang="en-US" dirty="0"/>
              <a:t>optimal oxygen saturation targets </a:t>
            </a:r>
            <a:r>
              <a:rPr lang="en-US" dirty="0" smtClean="0"/>
              <a:t>is essential </a:t>
            </a:r>
            <a:r>
              <a:rPr lang="en-US" dirty="0"/>
              <a:t>to prevent harmful effects of hypoxia or </a:t>
            </a:r>
            <a:r>
              <a:rPr lang="en-US" dirty="0" err="1"/>
              <a:t>hyperoxia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0478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05839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2199</TotalTime>
  <Words>418</Words>
  <Application>Microsoft Office PowerPoint</Application>
  <PresentationFormat>Custom</PresentationFormat>
  <Paragraphs>90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Oxygen: Basic Concepts</vt:lpstr>
      <vt:lpstr>Objectives</vt:lpstr>
      <vt:lpstr>Oxygen</vt:lpstr>
      <vt:lpstr>Oxygen- its role in normal body function</vt:lpstr>
      <vt:lpstr>Oxygen transport in the body</vt:lpstr>
      <vt:lpstr>Oxygenation- How to measure? </vt:lpstr>
      <vt:lpstr>Relation between PO2 &amp; SpO2</vt:lpstr>
      <vt:lpstr>Hypoxia &amp; Hyperoxia</vt:lpstr>
      <vt:lpstr>Effects of Hypoxia</vt:lpstr>
      <vt:lpstr>Effects of Hyperoxia</vt:lpstr>
      <vt:lpstr>Monitoring oxygen status</vt:lpstr>
      <vt:lpstr>Key messages…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boomachandru</dc:creator>
  <cp:lastModifiedBy>Designo</cp:lastModifiedBy>
  <cp:revision>45</cp:revision>
  <dcterms:created xsi:type="dcterms:W3CDTF">2016-11-07T22:29:28Z</dcterms:created>
  <dcterms:modified xsi:type="dcterms:W3CDTF">2017-06-12T15:26:28Z</dcterms:modified>
</cp:coreProperties>
</file>